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Old Standard TT"/>
      <p:regular r:id="rId40"/>
      <p:bold r:id="rId41"/>
      <p: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ldStandardTT-regular.fntdata"/><Relationship Id="rId20" Type="http://schemas.openxmlformats.org/officeDocument/2006/relationships/slide" Target="slides/slide15.xml"/><Relationship Id="rId42" Type="http://schemas.openxmlformats.org/officeDocument/2006/relationships/font" Target="fonts/OldStandardTT-italic.fntdata"/><Relationship Id="rId41" Type="http://schemas.openxmlformats.org/officeDocument/2006/relationships/font" Target="fonts/OldStandardT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0357f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0357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a3866d9b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a3866d9b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ea3866d9b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ea3866d9b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1560709f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1560709f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560709f4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560709f4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560709f4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560709f4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560709f4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560709f4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560709f4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560709f4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6f90357f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6f90357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560709f42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560709f42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6f90357f_0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6f90357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560709f42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560709f42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560709f4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560709f4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1560709f4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1560709f4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560709f42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560709f42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560709f42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560709f4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1560709f42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1560709f42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a3866d9b3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a3866d9b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560709f4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560709f4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560709f42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560709f42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560709f4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560709f4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1560709f42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1560709f42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6f90357f_0_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6f9035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a3866d9b3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a3866d9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a3866d9b3_0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ea3866d9b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a3866d9b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a3866d9b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a3866d9b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a3866d9b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ea3866d9b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ea3866d9b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90357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90357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17450"/>
            <a:ext cx="8118600" cy="167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</a:t>
            </a:r>
            <a:r>
              <a:rPr lang="es-419"/>
              <a:t>etección</a:t>
            </a:r>
            <a:r>
              <a:rPr lang="es-419"/>
              <a:t> de Malware en Android usando ML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96571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Pablo Rosa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00" y="527400"/>
            <a:ext cx="4817299" cy="8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CCCS-CIC-AndMal2020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71675"/>
            <a:ext cx="84594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Creado por </a:t>
            </a:r>
            <a:r>
              <a:rPr b="1" lang="es-419" sz="1900"/>
              <a:t>Canadian Institute for Cybersecurity (CIC) </a:t>
            </a:r>
            <a:r>
              <a:rPr lang="es-419" sz="1900"/>
              <a:t>con la </a:t>
            </a:r>
            <a:r>
              <a:rPr lang="es-419" sz="1900"/>
              <a:t>colaboración</a:t>
            </a:r>
            <a:r>
              <a:rPr lang="es-419" sz="1900"/>
              <a:t> del </a:t>
            </a:r>
            <a:r>
              <a:rPr b="1" lang="es-419" sz="1900"/>
              <a:t>Canadian Centre for Cyber Security (CCCS)</a:t>
            </a:r>
            <a:r>
              <a:rPr lang="es-419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Licencia: uso libre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El dataset recoge datos provenientes tanto del </a:t>
            </a:r>
            <a:r>
              <a:rPr lang="es-419" sz="1900">
                <a:solidFill>
                  <a:srgbClr val="FF0000"/>
                </a:solidFill>
              </a:rPr>
              <a:t>análisis</a:t>
            </a:r>
            <a:r>
              <a:rPr lang="es-419" sz="1900">
                <a:solidFill>
                  <a:srgbClr val="FF0000"/>
                </a:solidFill>
              </a:rPr>
              <a:t> estático</a:t>
            </a:r>
            <a:r>
              <a:rPr lang="es-419" sz="1900"/>
              <a:t> como del </a:t>
            </a:r>
            <a:r>
              <a:rPr lang="es-419" sz="1900">
                <a:solidFill>
                  <a:srgbClr val="FF0000"/>
                </a:solidFill>
              </a:rPr>
              <a:t>análisis</a:t>
            </a:r>
            <a:r>
              <a:rPr lang="es-419" sz="1900">
                <a:solidFill>
                  <a:srgbClr val="FF0000"/>
                </a:solidFill>
              </a:rPr>
              <a:t> </a:t>
            </a:r>
            <a:r>
              <a:rPr lang="es-419" sz="1900">
                <a:solidFill>
                  <a:srgbClr val="FF0000"/>
                </a:solidFill>
              </a:rPr>
              <a:t>dinámico</a:t>
            </a:r>
            <a:r>
              <a:rPr lang="es-419" sz="1900"/>
              <a:t>, para lo último debieron contar con </a:t>
            </a:r>
            <a:r>
              <a:rPr lang="es-419" sz="1900"/>
              <a:t>sandboxs y entornos aislados, ejecutar los malware y recolectar las </a:t>
            </a:r>
            <a:r>
              <a:rPr lang="es-419" sz="1900"/>
              <a:t>métricas</a:t>
            </a:r>
            <a:r>
              <a:rPr lang="es-419" sz="1900"/>
              <a:t>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Expone </a:t>
            </a:r>
            <a:r>
              <a:rPr lang="es-419" sz="1900">
                <a:solidFill>
                  <a:srgbClr val="FF0000"/>
                </a:solidFill>
              </a:rPr>
              <a:t>14 categorías</a:t>
            </a:r>
            <a:r>
              <a:rPr lang="es-419" sz="1900"/>
              <a:t> de malware con diferentes </a:t>
            </a:r>
            <a:r>
              <a:rPr lang="es-419" sz="1900">
                <a:solidFill>
                  <a:srgbClr val="FF0000"/>
                </a:solidFill>
              </a:rPr>
              <a:t>familias</a:t>
            </a:r>
            <a:r>
              <a:rPr lang="es-419" sz="1900"/>
              <a:t> para cada categoría. Una familia es una variante de malware que usa el mismo código base y exhibe un comportamiento similar.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s-419" sz="1900"/>
              <a:t>En el este proyecto trabajaremos con los </a:t>
            </a:r>
            <a:r>
              <a:rPr b="1" lang="es-419" sz="1900" u="sng"/>
              <a:t>datos dinámicos.</a:t>
            </a:r>
            <a:endParaRPr b="1" sz="1900" u="sng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8875" y="1801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-419"/>
              <a:t>CCCS-CIC-AndMal2020</a:t>
            </a:r>
            <a:endParaRPr/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2075" y="691675"/>
            <a:ext cx="3617700" cy="4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50"/>
          </a:p>
          <a:p>
            <a:pPr indent="-30876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 sz="5050"/>
              <a:t>La dimensión incial: </a:t>
            </a:r>
            <a:r>
              <a:rPr lang="es-419" sz="5050">
                <a:solidFill>
                  <a:srgbClr val="FF0000"/>
                </a:solidFill>
              </a:rPr>
              <a:t>53439</a:t>
            </a:r>
            <a:r>
              <a:rPr lang="es-419" sz="5050"/>
              <a:t> filas y </a:t>
            </a:r>
            <a:r>
              <a:rPr lang="es-419" sz="5050">
                <a:solidFill>
                  <a:srgbClr val="FF0000"/>
                </a:solidFill>
              </a:rPr>
              <a:t>145</a:t>
            </a:r>
            <a:r>
              <a:rPr lang="es-419" sz="5050"/>
              <a:t> columnas</a:t>
            </a:r>
            <a:endParaRPr sz="5050"/>
          </a:p>
          <a:p>
            <a:pPr indent="-30876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5050"/>
              <a:t>Variables:</a:t>
            </a:r>
            <a:endParaRPr sz="5050"/>
          </a:p>
          <a:p>
            <a:pPr indent="-30876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5050"/>
              <a:t>Categóricas</a:t>
            </a:r>
            <a:r>
              <a:rPr lang="es-419" sz="5050"/>
              <a:t>: 4 (</a:t>
            </a:r>
            <a:r>
              <a:rPr lang="es-419" sz="5050">
                <a:solidFill>
                  <a:srgbClr val="38761D"/>
                </a:solidFill>
              </a:rPr>
              <a:t>Family - Category</a:t>
            </a:r>
            <a:r>
              <a:rPr lang="es-419" sz="5050"/>
              <a:t>)</a:t>
            </a:r>
            <a:endParaRPr sz="5050"/>
          </a:p>
          <a:p>
            <a:pPr indent="-30876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5050"/>
              <a:t>Numéricas</a:t>
            </a:r>
            <a:r>
              <a:rPr lang="es-419" sz="5050"/>
              <a:t>: 141 (sin NaN, pero 16 columnas eran nulas (iguales a 0)</a:t>
            </a:r>
            <a:endParaRPr sz="5050"/>
          </a:p>
          <a:p>
            <a:pPr indent="-30876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5050"/>
              <a:t>Es un dataset </a:t>
            </a:r>
            <a:r>
              <a:rPr lang="es-419" sz="5050" u="sng"/>
              <a:t>doblemente no</a:t>
            </a:r>
            <a:r>
              <a:rPr lang="es-419" sz="5050" u="sng"/>
              <a:t> balanceado</a:t>
            </a:r>
            <a:endParaRPr sz="5050" u="sng"/>
          </a:p>
          <a:p>
            <a:pPr indent="-30876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5050"/>
              <a:t>Sobre Family:</a:t>
            </a:r>
            <a:endParaRPr sz="5050"/>
          </a:p>
          <a:p>
            <a:pPr indent="-30876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5050"/>
              <a:t>Se </a:t>
            </a:r>
            <a:r>
              <a:rPr lang="es-419" sz="5050"/>
              <a:t>encontró</a:t>
            </a:r>
            <a:r>
              <a:rPr lang="es-419" sz="5050"/>
              <a:t> un valor &lt;unknown&gt; en todas las </a:t>
            </a:r>
            <a:r>
              <a:rPr lang="es-419" sz="5050"/>
              <a:t>categorías</a:t>
            </a:r>
            <a:r>
              <a:rPr lang="es-419" sz="5050"/>
              <a:t> menos Adware</a:t>
            </a:r>
            <a:endParaRPr sz="5050"/>
          </a:p>
          <a:p>
            <a:pPr indent="-30876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5050"/>
              <a:t>Las variables </a:t>
            </a:r>
            <a:r>
              <a:rPr lang="es-419" sz="5050"/>
              <a:t>numéricas:</a:t>
            </a:r>
            <a:endParaRPr sz="5050"/>
          </a:p>
          <a:p>
            <a:pPr indent="-30876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5050"/>
              <a:t>API (105)</a:t>
            </a:r>
            <a:endParaRPr sz="5050"/>
          </a:p>
          <a:p>
            <a:pPr indent="-30876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5050"/>
              <a:t>Memory (23)</a:t>
            </a:r>
            <a:endParaRPr sz="5050"/>
          </a:p>
          <a:p>
            <a:pPr indent="-30876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5050"/>
              <a:t>Network (4)</a:t>
            </a:r>
            <a:endParaRPr sz="5050"/>
          </a:p>
          <a:p>
            <a:pPr indent="-30876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5050"/>
              <a:t>Battery (2)</a:t>
            </a:r>
            <a:endParaRPr sz="5050"/>
          </a:p>
          <a:p>
            <a:pPr indent="-30876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5050"/>
              <a:t>Logcat (6)</a:t>
            </a:r>
            <a:endParaRPr sz="5050"/>
          </a:p>
          <a:p>
            <a:pPr indent="-308768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5050"/>
              <a:t>Process (1)</a:t>
            </a:r>
            <a:endParaRPr sz="505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3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850" y="732688"/>
            <a:ext cx="5293126" cy="41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-419"/>
              <a:t>CCCS-CIC-AndMal2020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036"/>
            <a:ext cx="9143999" cy="3064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EDA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265500" y="1382350"/>
            <a:ext cx="4045200" cy="227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Análisis</a:t>
            </a:r>
            <a:r>
              <a:rPr lang="es-419"/>
              <a:t> </a:t>
            </a:r>
            <a:r>
              <a:rPr lang="es-419"/>
              <a:t>exploratorio</a:t>
            </a:r>
            <a:r>
              <a:rPr lang="es-419"/>
              <a:t> de datos</a:t>
            </a:r>
            <a:endParaRPr/>
          </a:p>
        </p:txBody>
      </p:sp>
      <p:sp>
        <p:nvSpPr>
          <p:cNvPr id="134" name="Google Shape;134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 u="sng"/>
              <a:t>Variables </a:t>
            </a:r>
            <a:r>
              <a:rPr b="1" lang="es-419" u="sng"/>
              <a:t>categóricas</a:t>
            </a:r>
            <a:r>
              <a:rPr lang="es-419"/>
              <a:t>: Hash y Reboot poco relevantes.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-419" u="sng"/>
              <a:t>Variables </a:t>
            </a:r>
            <a:r>
              <a:rPr b="1" lang="es-419" u="sng"/>
              <a:t>numéricas</a:t>
            </a:r>
            <a:r>
              <a:rPr lang="es-419"/>
              <a:t>: gran dimensionalidad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Boxplot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Matrices de </a:t>
            </a:r>
            <a:r>
              <a:rPr lang="es-419"/>
              <a:t>correlación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Medidas </a:t>
            </a:r>
            <a:r>
              <a:rPr lang="es-419"/>
              <a:t>estadísticas</a:t>
            </a:r>
            <a:r>
              <a:rPr lang="es-419"/>
              <a:t>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-419"/>
              <a:t>Outliers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Pairplots :(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00" y="0"/>
            <a:ext cx="679177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Dile al público qué esperas que suceda…</a:t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3885"/>
            <a:ext cx="9144000" cy="369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Modelos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09650" y="160310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Selección de variables</a:t>
            </a:r>
            <a:endParaRPr/>
          </a:p>
        </p:txBody>
      </p: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4650500" y="507725"/>
            <a:ext cx="4267800" cy="42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Por recomendación de trabajos previos y por EDA, se excluyen las instancias</a:t>
            </a:r>
            <a:r>
              <a:rPr lang="es-419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Zero_Day y No_Category en Category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con valores &lt;unknown&gt; para Family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familias con muy poca cantidad de datos (&lt;=9 instancias)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columnas cuyos valores son todos 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Dimensión: (45299, 125)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Variables target: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12 Categorias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129 Familas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Aplicar SelectKBest para elegir 75 variables más importante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Selección de variables</a:t>
            </a:r>
            <a:endParaRPr/>
          </a:p>
        </p:txBody>
      </p:sp>
      <p:sp>
        <p:nvSpPr>
          <p:cNvPr id="162" name="Google Shape;162;p3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 aplico SelectKBest para elegir 75 variables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675" y="42000"/>
            <a:ext cx="3936825" cy="509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875" y="208813"/>
            <a:ext cx="6703475" cy="47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Selección de variables</a:t>
            </a:r>
            <a:endParaRPr/>
          </a:p>
        </p:txBody>
      </p:sp>
      <p:sp>
        <p:nvSpPr>
          <p:cNvPr id="170" name="Google Shape;170;p3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Sobre las 75 variables se aplicó </a:t>
            </a:r>
            <a:r>
              <a:rPr b="1" lang="es-419"/>
              <a:t>clustering jerarquico</a:t>
            </a:r>
            <a:r>
              <a:rPr lang="es-419"/>
              <a:t> sobre las </a:t>
            </a:r>
            <a:r>
              <a:rPr b="1" lang="es-419" u="sng"/>
              <a:t>columnas</a:t>
            </a:r>
            <a:r>
              <a:rPr lang="es-419"/>
              <a:t> (no sobre las filas)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43825" y="937800"/>
            <a:ext cx="5157425" cy="31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550" y="0"/>
            <a:ext cx="6026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214000" y="84520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Selección de variables</a:t>
            </a:r>
            <a:endParaRPr/>
          </a:p>
        </p:txBody>
      </p:sp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265500" y="2236950"/>
            <a:ext cx="4045200" cy="23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2000"/>
              <a:t>Finalmente se seleccionaron </a:t>
            </a:r>
            <a:r>
              <a:rPr b="1" lang="es-419" sz="2000"/>
              <a:t>30</a:t>
            </a:r>
            <a:r>
              <a:rPr lang="es-419" sz="2000"/>
              <a:t> variables de las </a:t>
            </a:r>
            <a:r>
              <a:rPr b="1" lang="es-419" sz="2000"/>
              <a:t>75</a:t>
            </a:r>
            <a:r>
              <a:rPr lang="es-419" sz="2000"/>
              <a:t> elegidas: </a:t>
            </a:r>
            <a:r>
              <a:rPr b="1" lang="es-419" sz="2000"/>
              <a:t>12</a:t>
            </a:r>
            <a:r>
              <a:rPr lang="es-419" sz="2000"/>
              <a:t> del grupo Memory, </a:t>
            </a:r>
            <a:r>
              <a:rPr b="1" lang="es-419" sz="2000"/>
              <a:t>16</a:t>
            </a:r>
            <a:r>
              <a:rPr lang="es-419" sz="2000"/>
              <a:t> de API, </a:t>
            </a:r>
            <a:r>
              <a:rPr b="1" lang="es-419" sz="2000"/>
              <a:t>1</a:t>
            </a:r>
            <a:r>
              <a:rPr lang="es-419" sz="2000"/>
              <a:t> de Logcat y </a:t>
            </a:r>
            <a:r>
              <a:rPr b="1" lang="es-419" sz="2000"/>
              <a:t>1</a:t>
            </a:r>
            <a:r>
              <a:rPr lang="es-419" sz="2000"/>
              <a:t> de Network.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875" y="1160500"/>
            <a:ext cx="4528500" cy="3052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471000" y="1532250"/>
            <a:ext cx="8202000" cy="36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2000"/>
              <a:t>Se realizaron 10 K-Fold Cross Validation con los siguientes algoritmos: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2000"/>
              <a:t>XGboost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2000"/>
              <a:t>Random Forest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2000"/>
              <a:t>Decision Tree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2000"/>
              <a:t>Adaboost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2000"/>
              <a:t>Bagging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2000"/>
              <a:t>Logistic Regression</a:t>
            </a:r>
            <a:endParaRPr sz="2000"/>
          </a:p>
          <a:p>
            <a:pPr indent="-34607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-419" sz="2000"/>
              <a:t>KNN</a:t>
            </a:r>
            <a:endParaRPr sz="20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2000"/>
              <a:t>Luego se arma una tabla para identificar el mejor modelo sobre el que se realizará tuneo de hiperparametros con GridSearchCV.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-419" sz="4200">
                <a:solidFill>
                  <a:schemeClr val="lt2"/>
                </a:solidFill>
              </a:rPr>
              <a:t>Entrenamiento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-419" sz="4200">
                <a:solidFill>
                  <a:schemeClr val="lt2"/>
                </a:solidFill>
              </a:rPr>
              <a:t>Entrenamiento</a:t>
            </a:r>
            <a:endParaRPr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Category</a:t>
            </a:r>
            <a:endParaRPr/>
          </a:p>
        </p:txBody>
      </p:sp>
      <p:sp>
        <p:nvSpPr>
          <p:cNvPr id="196" name="Google Shape;196;p36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Family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800" y="1709050"/>
            <a:ext cx="2590800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888" y="1709050"/>
            <a:ext cx="2600325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-419" sz="4200">
                <a:solidFill>
                  <a:schemeClr val="lt2"/>
                </a:solidFill>
              </a:rPr>
              <a:t>Entrenamiento</a:t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263" y="1193738"/>
            <a:ext cx="488632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-419" sz="4200">
                <a:solidFill>
                  <a:schemeClr val="lt2"/>
                </a:solidFill>
              </a:rPr>
              <a:t>Redes Neuronales</a:t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11700" y="1171675"/>
            <a:ext cx="7966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/>
              <a:t>Se entrenaron 2 modelos Multilayer Perceptron (MLP) usando </a:t>
            </a:r>
            <a:r>
              <a:rPr b="1" lang="es-419" sz="1550" u="sng"/>
              <a:t>Tensorflow</a:t>
            </a:r>
            <a:r>
              <a:rPr lang="es-419" sz="1550"/>
              <a:t> y </a:t>
            </a:r>
            <a:r>
              <a:rPr b="1" lang="es-419" sz="1550" u="sng"/>
              <a:t>Keras</a:t>
            </a:r>
            <a:r>
              <a:rPr lang="es-419" sz="1550"/>
              <a:t> usando el mismo dataset con las mismas 30 variables ya seleccionadas.</a:t>
            </a:r>
            <a:endParaRPr sz="15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/>
              <a:t>Para el modelo de Category, se configuró una red neuronal de 6 capas. La primera de 512 neuronas y 4 ocultas de 256, 128, 64 y 32; la salida de 12. Para todas las capas se usó ReLU y para la ultima Softmax. Además se agregó Dropout en porcentajes decrecientes (0.3, 0.2, 0.1 y 0.05). El optimizador utilizado fue Adams.</a:t>
            </a:r>
            <a:endParaRPr sz="15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50"/>
              <a:t>Se entrenó con epochs = 30 y batch = 32.</a:t>
            </a:r>
            <a:endParaRPr sz="155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-419" sz="4200">
                <a:solidFill>
                  <a:schemeClr val="lt2"/>
                </a:solidFill>
              </a:rPr>
              <a:t>Redes Neuronales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7452"/>
            <a:ext cx="9143999" cy="3645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-419" sz="4200">
                <a:solidFill>
                  <a:schemeClr val="lt2"/>
                </a:solidFill>
              </a:rPr>
              <a:t>Redes Neuronales</a:t>
            </a:r>
            <a:endParaRPr/>
          </a:p>
        </p:txBody>
      </p:sp>
      <p:sp>
        <p:nvSpPr>
          <p:cNvPr id="222" name="Google Shape;222;p40"/>
          <p:cNvSpPr txBox="1"/>
          <p:nvPr>
            <p:ph idx="1" type="body"/>
          </p:nvPr>
        </p:nvSpPr>
        <p:spPr>
          <a:xfrm>
            <a:off x="311700" y="1171675"/>
            <a:ext cx="8025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-419"/>
              <a:t>Existen muchas razones para que se tenga overfitting, una de las cuales puede ser la poca cantidad de datos para algunas categorias. </a:t>
            </a:r>
            <a:endParaRPr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-419"/>
              <a:t>El paper </a:t>
            </a:r>
            <a:r>
              <a:rPr i="1" lang="es-419"/>
              <a:t>Deep Learning Based Malapps Detection in Android Powered Mobile Cyber-Physical System Moinul Islam Sayed, Sajal Saha, and Anwar Haque</a:t>
            </a:r>
            <a:r>
              <a:rPr lang="es-419"/>
              <a:t>  que explora varias arquitecturas de redes neuronales y que propone un modelo de ensemble usando el mismo dataset sugiere utilizar la técnica </a:t>
            </a:r>
            <a:r>
              <a:rPr b="1" lang="es-419"/>
              <a:t>SMOTE (Synthetic Minority Oversampling Technique)</a:t>
            </a:r>
            <a:r>
              <a:rPr lang="es-419"/>
              <a:t> que crea nuevos datos para aumentar las clases minoritarias y balancear el dataset.</a:t>
            </a:r>
            <a:endParaRPr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s-419"/>
              <a:t>Luego usaremos la funcion ```</a:t>
            </a:r>
            <a:r>
              <a:rPr b="1" lang="es-419" u="sng"/>
              <a:t>SMOTE</a:t>
            </a:r>
            <a:r>
              <a:rPr lang="es-419"/>
              <a:t>``` de la libreria ```</a:t>
            </a:r>
            <a:r>
              <a:rPr b="1" lang="es-419"/>
              <a:t>imblearn</a:t>
            </a:r>
            <a:r>
              <a:rPr lang="es-419"/>
              <a:t>``` para aumentar la cantidad de datos en la muestra de entrenamiento.  Luego se entrena la misma red neuronal con epochs = 50. 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6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s-419" sz="4200">
                <a:solidFill>
                  <a:schemeClr val="lt2"/>
                </a:solidFill>
              </a:rPr>
              <a:t>Redes Neuronales</a:t>
            </a:r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5" y="1169975"/>
            <a:ext cx="9144000" cy="397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217950" y="224650"/>
            <a:ext cx="8884500" cy="47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solidFill>
                  <a:schemeClr val="lt1"/>
                </a:solidFill>
              </a:rPr>
              <a:t>Malware:</a:t>
            </a:r>
            <a:r>
              <a:rPr lang="es-419" sz="2700">
                <a:solidFill>
                  <a:schemeClr val="dk1"/>
                </a:solidFill>
              </a:rPr>
              <a:t> cualquier tipo de software que realiza acciones dañinas en un sistema informático de </a:t>
            </a:r>
            <a:r>
              <a:rPr lang="es-419" sz="2700" u="sng">
                <a:solidFill>
                  <a:schemeClr val="dk1"/>
                </a:solidFill>
              </a:rPr>
              <a:t>forma intencionada </a:t>
            </a:r>
            <a:r>
              <a:rPr lang="es-419" sz="2700">
                <a:solidFill>
                  <a:schemeClr val="dk1"/>
                </a:solidFill>
              </a:rPr>
              <a:t>(a diferencia del software defectuoso) y</a:t>
            </a:r>
            <a:r>
              <a:rPr lang="es-419" sz="2700" u="sng">
                <a:solidFill>
                  <a:schemeClr val="dk1"/>
                </a:solidFill>
              </a:rPr>
              <a:t> sin el conocimiento del usuario</a:t>
            </a:r>
            <a:r>
              <a:rPr lang="es-419" sz="2700">
                <a:solidFill>
                  <a:schemeClr val="dk1"/>
                </a:solidFill>
              </a:rPr>
              <a:t>.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419" sz="2700">
                <a:solidFill>
                  <a:schemeClr val="dk1"/>
                </a:solidFill>
              </a:rPr>
              <a:t>Robo de </a:t>
            </a:r>
            <a:r>
              <a:rPr lang="es-419" sz="2700">
                <a:solidFill>
                  <a:schemeClr val="dk1"/>
                </a:solidFill>
              </a:rPr>
              <a:t>información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419" sz="2700">
                <a:solidFill>
                  <a:schemeClr val="dk1"/>
                </a:solidFill>
              </a:rPr>
              <a:t>Permitir accesos no habilitados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419" sz="2700">
                <a:solidFill>
                  <a:schemeClr val="dk1"/>
                </a:solidFill>
              </a:rPr>
              <a:t>Chantaje a propietarios de los datos (ej. Ransomware)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419" sz="2700">
                <a:solidFill>
                  <a:schemeClr val="dk1"/>
                </a:solidFill>
              </a:rPr>
              <a:t>Causar </a:t>
            </a:r>
            <a:r>
              <a:rPr lang="es-419" sz="2700">
                <a:solidFill>
                  <a:schemeClr val="dk1"/>
                </a:solidFill>
              </a:rPr>
              <a:t>mal funcionamiento</a:t>
            </a:r>
            <a:r>
              <a:rPr lang="es-419" sz="2700">
                <a:solidFill>
                  <a:schemeClr val="dk1"/>
                </a:solidFill>
              </a:rPr>
              <a:t> de sistemas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419" sz="2700">
                <a:solidFill>
                  <a:schemeClr val="dk1"/>
                </a:solidFill>
              </a:rPr>
              <a:t>Provocar perjuicios económicos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solidFill>
                  <a:schemeClr val="lt2"/>
                </a:solidFill>
              </a:rPr>
              <a:t>Redes Neuronales</a:t>
            </a: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400" y="1254775"/>
            <a:ext cx="465772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solidFill>
                  <a:schemeClr val="lt2"/>
                </a:solidFill>
              </a:rPr>
              <a:t>Redes Neuronales</a:t>
            </a:r>
            <a:endParaRPr/>
          </a:p>
        </p:txBody>
      </p:sp>
      <p:sp>
        <p:nvSpPr>
          <p:cNvPr id="240" name="Google Shape;240;p43"/>
          <p:cNvSpPr txBox="1"/>
          <p:nvPr>
            <p:ph idx="1" type="body"/>
          </p:nvPr>
        </p:nvSpPr>
        <p:spPr>
          <a:xfrm>
            <a:off x="355825" y="1171675"/>
            <a:ext cx="8025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50">
              <a:solidFill>
                <a:srgbClr val="1E1E1E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550">
                <a:solidFill>
                  <a:srgbClr val="1E1E1E"/>
                </a:solidFill>
              </a:rPr>
              <a:t>Para el modelo de Family seguiremos la misma metodologia para equilibrar la distribución de clases aumentando el numero de muestras de las clases minoritarias.</a:t>
            </a:r>
            <a:endParaRPr sz="1550">
              <a:solidFill>
                <a:srgbClr val="1E1E1E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1E1E1E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419" sz="1550"/>
              <a:t>Se </a:t>
            </a:r>
            <a:r>
              <a:rPr lang="es-419" sz="1550"/>
              <a:t>configuró una red neuronal de 4 capas. La primera de 512 neuronas y 2 ocultas de 256, 128; la salida de 129. Para todas las capas se usó ReLU y para la ultima Softmax. No se agregó Dropout. El optimizador utilizado fue Adams.</a:t>
            </a:r>
            <a:endParaRPr sz="15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550"/>
              <a:t>Se entrenó 20 epochs con batch size = 128</a:t>
            </a:r>
            <a:endParaRPr sz="155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6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solidFill>
                  <a:schemeClr val="lt2"/>
                </a:solidFill>
              </a:rPr>
              <a:t>Redes Neuronales</a:t>
            </a:r>
            <a:endParaRPr/>
          </a:p>
        </p:txBody>
      </p:sp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00" y="1725700"/>
            <a:ext cx="8839201" cy="277019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4"/>
          <p:cNvSpPr txBox="1"/>
          <p:nvPr/>
        </p:nvSpPr>
        <p:spPr>
          <a:xfrm>
            <a:off x="5695375" y="934550"/>
            <a:ext cx="29067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s-419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ccuracy: 0.9716852307319641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Precision: 0.9760032892227173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Recall: 0.9685651659965515</a:t>
            </a:r>
            <a:endParaRPr sz="2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200">
                <a:solidFill>
                  <a:schemeClr val="lt2"/>
                </a:solidFill>
              </a:rPr>
              <a:t>Concluciones</a:t>
            </a:r>
            <a:endParaRPr/>
          </a:p>
        </p:txBody>
      </p:sp>
      <p:sp>
        <p:nvSpPr>
          <p:cNvPr id="253" name="Google Shape;253;p45"/>
          <p:cNvSpPr txBox="1"/>
          <p:nvPr/>
        </p:nvSpPr>
        <p:spPr>
          <a:xfrm>
            <a:off x="397350" y="1177375"/>
            <a:ext cx="7910100" cy="3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ld Standard TT"/>
              <a:buChar char="●"/>
            </a:pPr>
            <a:r>
              <a:rPr lang="es-419" sz="2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 obtuvieron clasificadores basados en 30 features ( ⭣ 80 % dim).</a:t>
            </a:r>
            <a:endParaRPr sz="2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ld Standard TT"/>
              <a:buChar char="●"/>
            </a:pPr>
            <a:r>
              <a:rPr lang="es-419" sz="2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El grupo de variables de Memory es el mas relevante.</a:t>
            </a:r>
            <a:endParaRPr sz="2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ld Standard TT"/>
              <a:buChar char="●"/>
            </a:pPr>
            <a:r>
              <a:rPr lang="es-419" sz="2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Random Forest como MLP dan resultados similares clasificando Categorías y el disbalance de clases los afecta a ambos.</a:t>
            </a:r>
            <a:endParaRPr sz="2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ld Standard TT"/>
              <a:buChar char="●"/>
            </a:pPr>
            <a:r>
              <a:rPr lang="es-419" sz="2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MLP fue el mejor clasificador de Familias.</a:t>
            </a:r>
            <a:endParaRPr sz="2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ld Standard TT"/>
              <a:buChar char="●"/>
            </a:pPr>
            <a:r>
              <a:rPr lang="es-419" sz="2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Los datasets disbalanceados requieren un tratamiento especial si se aplican técnicas de sobremuestreo, lo que le agrega un paso mas al desarrollo de un modelo.</a:t>
            </a:r>
            <a:endParaRPr sz="2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rar la luz a través de un rollo de servilletas de cartón" id="258" name="Google Shape;258;p46"/>
          <p:cNvPicPr preferRelativeResize="0"/>
          <p:nvPr/>
        </p:nvPicPr>
        <p:blipFill rotWithShape="1">
          <a:blip r:embed="rId3">
            <a:alphaModFix/>
          </a:blip>
          <a:srcRect b="984" l="22872" r="19354" t="1578"/>
          <a:stretch/>
        </p:blipFill>
        <p:spPr>
          <a:xfrm>
            <a:off x="0" y="0"/>
            <a:ext cx="45763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ma cenital de varios accesorios masculinos, incluidos audífonos grandes, un moño y un reloj de pulsera" id="259" name="Google Shape;259;p46"/>
          <p:cNvPicPr preferRelativeResize="0"/>
          <p:nvPr/>
        </p:nvPicPr>
        <p:blipFill rotWithShape="1">
          <a:blip r:embed="rId4">
            <a:alphaModFix/>
          </a:blip>
          <a:srcRect b="6840" l="37422" r="8654" t="840"/>
          <a:stretch/>
        </p:blipFill>
        <p:spPr>
          <a:xfrm>
            <a:off x="4576350" y="0"/>
            <a:ext cx="4567649" cy="51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8" y="57900"/>
            <a:ext cx="8910974" cy="305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175" y="1556550"/>
            <a:ext cx="4193025" cy="3339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200" y="730675"/>
            <a:ext cx="1802106" cy="43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217950" y="224650"/>
            <a:ext cx="8884500" cy="47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solidFill>
                  <a:schemeClr val="dk1"/>
                </a:solidFill>
              </a:rPr>
              <a:t>El sistema operativo </a:t>
            </a:r>
            <a:r>
              <a:rPr lang="es-419" sz="2700">
                <a:solidFill>
                  <a:schemeClr val="lt1"/>
                </a:solidFill>
              </a:rPr>
              <a:t>Android</a:t>
            </a:r>
            <a:r>
              <a:rPr lang="es-419" sz="2700">
                <a:solidFill>
                  <a:schemeClr val="dk1"/>
                </a:solidFill>
              </a:rPr>
              <a:t> es el </a:t>
            </a:r>
            <a:r>
              <a:rPr lang="es-419" sz="2700">
                <a:solidFill>
                  <a:schemeClr val="dk1"/>
                </a:solidFill>
              </a:rPr>
              <a:t>más</a:t>
            </a:r>
            <a:r>
              <a:rPr lang="es-419" sz="2700">
                <a:solidFill>
                  <a:schemeClr val="dk1"/>
                </a:solidFill>
              </a:rPr>
              <a:t> usado entre los dispositivos </a:t>
            </a:r>
            <a:r>
              <a:rPr lang="es-419" sz="2700">
                <a:solidFill>
                  <a:schemeClr val="dk1"/>
                </a:solidFill>
              </a:rPr>
              <a:t>móviles (71.54 %)</a:t>
            </a:r>
            <a:r>
              <a:rPr lang="es-419" sz="2700">
                <a:solidFill>
                  <a:schemeClr val="dk1"/>
                </a:solidFill>
              </a:rPr>
              <a:t>. 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solidFill>
                  <a:schemeClr val="dk1"/>
                </a:solidFill>
              </a:rPr>
              <a:t>Esto lo hace un blanco atractivo para hackers y muy vulnerable a malware y viruses.</a:t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700">
                <a:solidFill>
                  <a:schemeClr val="dk1"/>
                </a:solidFill>
              </a:rPr>
              <a:t>A mediados de 2020, </a:t>
            </a:r>
            <a:r>
              <a:rPr lang="es-419" sz="2700">
                <a:solidFill>
                  <a:schemeClr val="dk1"/>
                </a:solidFill>
              </a:rPr>
              <a:t>existían</a:t>
            </a:r>
            <a:r>
              <a:rPr lang="es-419" sz="2700">
                <a:solidFill>
                  <a:schemeClr val="dk1"/>
                </a:solidFill>
              </a:rPr>
              <a:t> 10.6 millones de instancias de malware Android </a:t>
            </a:r>
            <a:r>
              <a:rPr lang="es-419" sz="2700">
                <a:solidFill>
                  <a:schemeClr val="dk1"/>
                </a:solidFill>
              </a:rPr>
              <a:t>según</a:t>
            </a:r>
            <a:r>
              <a:rPr lang="es-419" sz="2700">
                <a:solidFill>
                  <a:schemeClr val="dk1"/>
                </a:solidFill>
              </a:rPr>
              <a:t> </a:t>
            </a:r>
            <a:r>
              <a:rPr i="1" lang="es-419" sz="2700">
                <a:solidFill>
                  <a:schemeClr val="dk1"/>
                </a:solidFill>
              </a:rPr>
              <a:t>TrendMicro</a:t>
            </a:r>
            <a:r>
              <a:rPr lang="es-419" sz="2700">
                <a:solidFill>
                  <a:schemeClr val="dk1"/>
                </a:solidFill>
              </a:rPr>
              <a:t>. Muchas de ellas presentes actualmente en PlayStore…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161875" y="235475"/>
            <a:ext cx="8705100" cy="47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1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11">
                <a:solidFill>
                  <a:schemeClr val="dk1"/>
                </a:solidFill>
              </a:rPr>
              <a:t>Se </a:t>
            </a:r>
            <a:r>
              <a:rPr lang="es-419" sz="2511">
                <a:solidFill>
                  <a:schemeClr val="dk1"/>
                </a:solidFill>
              </a:rPr>
              <a:t>continúa</a:t>
            </a:r>
            <a:r>
              <a:rPr lang="es-419" sz="2511">
                <a:solidFill>
                  <a:schemeClr val="dk1"/>
                </a:solidFill>
              </a:rPr>
              <a:t> diseñando malware cada vez </a:t>
            </a:r>
            <a:r>
              <a:rPr lang="es-419" sz="2511">
                <a:solidFill>
                  <a:schemeClr val="dk1"/>
                </a:solidFill>
              </a:rPr>
              <a:t>más</a:t>
            </a:r>
            <a:r>
              <a:rPr lang="es-419" sz="2511">
                <a:solidFill>
                  <a:schemeClr val="dk1"/>
                </a:solidFill>
              </a:rPr>
              <a:t> sofisticado,</a:t>
            </a:r>
            <a:r>
              <a:rPr lang="es-419" sz="2511">
                <a:solidFill>
                  <a:schemeClr val="dk1"/>
                </a:solidFill>
              </a:rPr>
              <a:t> con técnicas como </a:t>
            </a:r>
            <a:r>
              <a:rPr lang="es-419" sz="2511">
                <a:solidFill>
                  <a:schemeClr val="lt1"/>
                </a:solidFill>
              </a:rPr>
              <a:t>polimorfismo</a:t>
            </a:r>
            <a:r>
              <a:rPr lang="es-419" sz="2511">
                <a:solidFill>
                  <a:schemeClr val="dk1"/>
                </a:solidFill>
              </a:rPr>
              <a:t> u</a:t>
            </a:r>
            <a:r>
              <a:rPr lang="es-419" sz="2511">
                <a:solidFill>
                  <a:schemeClr val="lt1"/>
                </a:solidFill>
              </a:rPr>
              <a:t> ofuscación de código</a:t>
            </a:r>
            <a:r>
              <a:rPr lang="es-419" sz="2511">
                <a:solidFill>
                  <a:schemeClr val="dk1"/>
                </a:solidFill>
              </a:rPr>
              <a:t>, que hacen que los métodos tradicionales (ej. detección basada en firmas) queden obsoletos.</a:t>
            </a:r>
            <a:endParaRPr sz="251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1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11">
                <a:solidFill>
                  <a:schemeClr val="dk1"/>
                </a:solidFill>
              </a:rPr>
              <a:t>Además</a:t>
            </a:r>
            <a:r>
              <a:rPr lang="es-419" sz="2511">
                <a:solidFill>
                  <a:schemeClr val="dk1"/>
                </a:solidFill>
              </a:rPr>
              <a:t> no es suficiente </a:t>
            </a:r>
            <a:r>
              <a:rPr lang="es-419" sz="2511">
                <a:solidFill>
                  <a:schemeClr val="dk1"/>
                </a:solidFill>
              </a:rPr>
              <a:t>sólo</a:t>
            </a:r>
            <a:r>
              <a:rPr lang="es-419" sz="2511">
                <a:solidFill>
                  <a:schemeClr val="dk1"/>
                </a:solidFill>
              </a:rPr>
              <a:t> con detectar la presencia de malware, sino que para la estrategia de mitigación debe identificarse la </a:t>
            </a:r>
            <a:r>
              <a:rPr lang="es-419" sz="2511">
                <a:solidFill>
                  <a:schemeClr val="lt1"/>
                </a:solidFill>
              </a:rPr>
              <a:t>categoría</a:t>
            </a:r>
            <a:r>
              <a:rPr lang="es-419" sz="2511">
                <a:solidFill>
                  <a:schemeClr val="dk1"/>
                </a:solidFill>
              </a:rPr>
              <a:t>.  </a:t>
            </a:r>
            <a:endParaRPr sz="251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1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511">
                <a:solidFill>
                  <a:schemeClr val="dk1"/>
                </a:solidFill>
              </a:rPr>
              <a:t>Las </a:t>
            </a:r>
            <a:r>
              <a:rPr lang="es-419" sz="2511">
                <a:solidFill>
                  <a:schemeClr val="lt1"/>
                </a:solidFill>
              </a:rPr>
              <a:t>técnicas de ML</a:t>
            </a:r>
            <a:r>
              <a:rPr lang="es-419" sz="2511">
                <a:solidFill>
                  <a:schemeClr val="dk1"/>
                </a:solidFill>
              </a:rPr>
              <a:t> se han usado en las recientes </a:t>
            </a:r>
            <a:r>
              <a:rPr lang="es-419" sz="2511">
                <a:solidFill>
                  <a:schemeClr val="dk1"/>
                </a:solidFill>
              </a:rPr>
              <a:t>décadas</a:t>
            </a:r>
            <a:r>
              <a:rPr lang="es-419" sz="2511">
                <a:solidFill>
                  <a:schemeClr val="dk1"/>
                </a:solidFill>
              </a:rPr>
              <a:t> ya que no se basan en reglas fijas, lo que las hace </a:t>
            </a:r>
            <a:r>
              <a:rPr lang="es-419" sz="2511">
                <a:solidFill>
                  <a:schemeClr val="dk1"/>
                </a:solidFill>
              </a:rPr>
              <a:t>más</a:t>
            </a:r>
            <a:r>
              <a:rPr lang="es-419" sz="2511">
                <a:solidFill>
                  <a:schemeClr val="dk1"/>
                </a:solidFill>
              </a:rPr>
              <a:t> resilientes a los cambios. </a:t>
            </a:r>
            <a:endParaRPr sz="251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240075" y="331125"/>
            <a:ext cx="8464800" cy="42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2352"/>
              <a:buNone/>
            </a:pPr>
            <a:r>
              <a:rPr lang="es-419" sz="3060">
                <a:solidFill>
                  <a:schemeClr val="dk1"/>
                </a:solidFill>
              </a:rPr>
              <a:t>Existen 2 enfoques para las </a:t>
            </a:r>
            <a:r>
              <a:rPr lang="es-419" sz="3060">
                <a:solidFill>
                  <a:schemeClr val="dk1"/>
                </a:solidFill>
              </a:rPr>
              <a:t>técnicas</a:t>
            </a:r>
            <a:r>
              <a:rPr lang="es-419" sz="3060">
                <a:solidFill>
                  <a:schemeClr val="dk1"/>
                </a:solidFill>
              </a:rPr>
              <a:t> de ML, en lo que se refiere a los datos a usar:</a:t>
            </a:r>
            <a:endParaRPr sz="3060">
              <a:solidFill>
                <a:schemeClr val="dk1"/>
              </a:solidFill>
            </a:endParaRPr>
          </a:p>
          <a:p>
            <a:pPr indent="-40347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3060" u="sng"/>
              <a:t>Análisis</a:t>
            </a:r>
            <a:r>
              <a:rPr lang="es-419" sz="3060" u="sng"/>
              <a:t> Estático</a:t>
            </a:r>
            <a:r>
              <a:rPr lang="es-419" sz="3060"/>
              <a:t>:</a:t>
            </a:r>
            <a:r>
              <a:rPr lang="es-419" sz="3060">
                <a:solidFill>
                  <a:schemeClr val="dk1"/>
                </a:solidFill>
              </a:rPr>
              <a:t> se realiza </a:t>
            </a:r>
            <a:r>
              <a:rPr lang="es-419" sz="3060" u="sng">
                <a:solidFill>
                  <a:schemeClr val="lt1"/>
                </a:solidFill>
              </a:rPr>
              <a:t>sin ejecutar</a:t>
            </a:r>
            <a:r>
              <a:rPr lang="es-419" sz="3060">
                <a:solidFill>
                  <a:schemeClr val="dk1"/>
                </a:solidFill>
              </a:rPr>
              <a:t> el software (APK - Android Package Kit).</a:t>
            </a:r>
            <a:endParaRPr sz="3060">
              <a:solidFill>
                <a:schemeClr val="dk1"/>
              </a:solidFill>
            </a:endParaRPr>
          </a:p>
          <a:p>
            <a:pPr indent="-40347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 sz="3060" u="sng"/>
              <a:t>Análisis</a:t>
            </a:r>
            <a:r>
              <a:rPr lang="es-419" sz="3060" u="sng"/>
              <a:t> </a:t>
            </a:r>
            <a:r>
              <a:rPr lang="es-419" sz="3060" u="sng"/>
              <a:t>Dinámico</a:t>
            </a:r>
            <a:r>
              <a:rPr lang="es-419" sz="3060"/>
              <a:t>: </a:t>
            </a:r>
            <a:r>
              <a:rPr lang="es-419" sz="3060">
                <a:solidFill>
                  <a:schemeClr val="dk1"/>
                </a:solidFill>
              </a:rPr>
              <a:t>supone la </a:t>
            </a:r>
            <a:r>
              <a:rPr lang="es-419" sz="3060">
                <a:solidFill>
                  <a:schemeClr val="dk1"/>
                </a:solidFill>
              </a:rPr>
              <a:t>ejecución del software y el logeo de la actividad.</a:t>
            </a:r>
            <a:endParaRPr sz="30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6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60">
                <a:solidFill>
                  <a:schemeClr val="dk1"/>
                </a:solidFill>
              </a:rPr>
              <a:t>El análisis dinámico ofrece ventajas en cuanto a las técnicas como la ofuscación, etc.</a:t>
            </a:r>
            <a:endParaRPr sz="306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490250" y="526350"/>
            <a:ext cx="8207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759">
                <a:solidFill>
                  <a:schemeClr val="dk1"/>
                </a:solidFill>
              </a:rPr>
              <a:t>Objetivo:</a:t>
            </a:r>
            <a:endParaRPr sz="375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759"/>
              <a:t>Contar con un </a:t>
            </a:r>
            <a:r>
              <a:rPr lang="es-419" sz="3759">
                <a:solidFill>
                  <a:schemeClr val="dk1"/>
                </a:solidFill>
              </a:rPr>
              <a:t>s</a:t>
            </a:r>
            <a:r>
              <a:rPr lang="es-419" sz="3759">
                <a:solidFill>
                  <a:srgbClr val="1E1E1E"/>
                </a:solidFill>
              </a:rPr>
              <a:t>istema de </a:t>
            </a:r>
            <a:r>
              <a:rPr lang="es-419" sz="3759">
                <a:solidFill>
                  <a:srgbClr val="1E1E1E"/>
                </a:solidFill>
              </a:rPr>
              <a:t>clasificación</a:t>
            </a:r>
            <a:r>
              <a:rPr lang="es-419" sz="3759"/>
              <a:t> que permita establecer tanto la </a:t>
            </a:r>
            <a:r>
              <a:rPr lang="es-419" sz="3759">
                <a:solidFill>
                  <a:schemeClr val="dk1"/>
                </a:solidFill>
              </a:rPr>
              <a:t>categoría</a:t>
            </a:r>
            <a:r>
              <a:rPr lang="es-419" sz="3759"/>
              <a:t> como la </a:t>
            </a:r>
            <a:r>
              <a:rPr lang="es-419" sz="3759">
                <a:solidFill>
                  <a:schemeClr val="dk1"/>
                </a:solidFill>
              </a:rPr>
              <a:t>familia</a:t>
            </a:r>
            <a:r>
              <a:rPr lang="es-419" sz="3759"/>
              <a:t> de malware usando los datos del </a:t>
            </a:r>
            <a:r>
              <a:rPr lang="es-419" sz="3759">
                <a:solidFill>
                  <a:schemeClr val="dk1"/>
                </a:solidFill>
              </a:rPr>
              <a:t>análisis</a:t>
            </a:r>
            <a:r>
              <a:rPr lang="es-419" sz="3759">
                <a:solidFill>
                  <a:schemeClr val="dk1"/>
                </a:solidFill>
              </a:rPr>
              <a:t> dinámico</a:t>
            </a:r>
            <a:r>
              <a:rPr lang="es-419" sz="3759"/>
              <a:t>.</a:t>
            </a:r>
            <a:endParaRPr sz="375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43425" y="1898450"/>
            <a:ext cx="8118600" cy="119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dataset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